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Extra Bold" charset="1" panose="020B0906030804020204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5394" y="-10049841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47549" y="800155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48943" y="8656989"/>
            <a:ext cx="5428637" cy="1547162"/>
          </a:xfrm>
          <a:custGeom>
            <a:avLst/>
            <a:gdLst/>
            <a:ahLst/>
            <a:cxnLst/>
            <a:rect r="r" b="b" t="t" l="l"/>
            <a:pathLst>
              <a:path h="1547162" w="5428637">
                <a:moveTo>
                  <a:pt x="0" y="0"/>
                </a:moveTo>
                <a:lnTo>
                  <a:pt x="5428638" y="0"/>
                </a:lnTo>
                <a:lnTo>
                  <a:pt x="5428638" y="1547162"/>
                </a:lnTo>
                <a:lnTo>
                  <a:pt x="0" y="154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25880" y="2451769"/>
            <a:ext cx="14655669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Signal and Image Processing - Mod.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5880" y="6136022"/>
            <a:ext cx="10769367" cy="15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2"/>
              </a:lnSpc>
            </a:pPr>
            <a:r>
              <a:rPr lang="en-US" sz="435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Tito Nicola Drugman - 502252</a:t>
            </a:r>
          </a:p>
          <a:p>
            <a:pPr algn="l">
              <a:lnSpc>
                <a:spcPts val="6092"/>
              </a:lnSpc>
              <a:spcBef>
                <a:spcPct val="0"/>
              </a:spcBef>
            </a:pPr>
            <a:r>
              <a:rPr lang="en-US" sz="435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Angelica Pagni - 505887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3099588"/>
            <a:ext cx="4203375" cy="4380592"/>
            <a:chOff x="0" y="0"/>
            <a:chExt cx="1416547" cy="1476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3099588"/>
            <a:ext cx="4203375" cy="4380592"/>
            <a:chOff x="0" y="0"/>
            <a:chExt cx="1416547" cy="1476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066494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836861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2082" y="3099588"/>
            <a:ext cx="4203375" cy="4380592"/>
            <a:chOff x="0" y="0"/>
            <a:chExt cx="1416547" cy="14762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36861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696208" y="3503464"/>
            <a:ext cx="1354782" cy="1493246"/>
          </a:xfrm>
          <a:custGeom>
            <a:avLst/>
            <a:gdLst/>
            <a:ahLst/>
            <a:cxnLst/>
            <a:rect r="r" b="b" t="t" l="l"/>
            <a:pathLst>
              <a:path h="1493246" w="1354782">
                <a:moveTo>
                  <a:pt x="0" y="0"/>
                </a:moveTo>
                <a:lnTo>
                  <a:pt x="1354782" y="0"/>
                </a:lnTo>
                <a:lnTo>
                  <a:pt x="1354782" y="1493246"/>
                </a:lnTo>
                <a:lnTo>
                  <a:pt x="0" y="149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3236378" y="3603473"/>
            <a:ext cx="1354782" cy="1493246"/>
          </a:xfrm>
          <a:custGeom>
            <a:avLst/>
            <a:gdLst/>
            <a:ahLst/>
            <a:cxnLst/>
            <a:rect r="r" b="b" t="t" l="l"/>
            <a:pathLst>
              <a:path h="1493246" w="1354782">
                <a:moveTo>
                  <a:pt x="0" y="0"/>
                </a:moveTo>
                <a:lnTo>
                  <a:pt x="1354782" y="0"/>
                </a:lnTo>
                <a:lnTo>
                  <a:pt x="1354782" y="1493246"/>
                </a:lnTo>
                <a:lnTo>
                  <a:pt x="0" y="149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78274" y="3648718"/>
            <a:ext cx="1662074" cy="1202737"/>
          </a:xfrm>
          <a:custGeom>
            <a:avLst/>
            <a:gdLst/>
            <a:ahLst/>
            <a:cxnLst/>
            <a:rect r="r" b="b" t="t" l="l"/>
            <a:pathLst>
              <a:path h="1202737" w="1662074">
                <a:moveTo>
                  <a:pt x="0" y="0"/>
                </a:moveTo>
                <a:lnTo>
                  <a:pt x="1662074" y="0"/>
                </a:lnTo>
                <a:lnTo>
                  <a:pt x="1662074" y="1202737"/>
                </a:lnTo>
                <a:lnTo>
                  <a:pt x="0" y="1202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79523" y="1937540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KNN results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4630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Underexposed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09103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53801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Correclty exposed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78274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4168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Overexposed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64364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3099588"/>
            <a:ext cx="4203375" cy="4380592"/>
            <a:chOff x="0" y="0"/>
            <a:chExt cx="1416547" cy="1476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66494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41715" y="3099588"/>
            <a:ext cx="4203375" cy="4380592"/>
            <a:chOff x="0" y="0"/>
            <a:chExt cx="1416547" cy="1476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066494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836861" y="7251153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2082" y="3099588"/>
            <a:ext cx="4203375" cy="4380592"/>
            <a:chOff x="0" y="0"/>
            <a:chExt cx="1416547" cy="14762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1476270"/>
            </a:xfrm>
            <a:custGeom>
              <a:avLst/>
              <a:gdLst/>
              <a:ahLst/>
              <a:cxnLst/>
              <a:rect r="r" b="b" t="t" l="l"/>
              <a:pathLst>
                <a:path h="1476270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430224"/>
                  </a:lnTo>
                  <a:cubicBezTo>
                    <a:pt x="1416547" y="1442436"/>
                    <a:pt x="1411696" y="1454148"/>
                    <a:pt x="1403061" y="1462783"/>
                  </a:cubicBezTo>
                  <a:cubicBezTo>
                    <a:pt x="1394426" y="1471419"/>
                    <a:pt x="1382714" y="1476270"/>
                    <a:pt x="1370502" y="1476270"/>
                  </a:cubicBezTo>
                  <a:lnTo>
                    <a:pt x="46046" y="1476270"/>
                  </a:lnTo>
                  <a:cubicBezTo>
                    <a:pt x="33834" y="1476270"/>
                    <a:pt x="22122" y="1471419"/>
                    <a:pt x="13487" y="1462783"/>
                  </a:cubicBezTo>
                  <a:cubicBezTo>
                    <a:pt x="4851" y="1454148"/>
                    <a:pt x="0" y="1442436"/>
                    <a:pt x="0" y="1430224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151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36861" y="593012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696208" y="3503464"/>
            <a:ext cx="1354782" cy="1493246"/>
          </a:xfrm>
          <a:custGeom>
            <a:avLst/>
            <a:gdLst/>
            <a:ahLst/>
            <a:cxnLst/>
            <a:rect r="r" b="b" t="t" l="l"/>
            <a:pathLst>
              <a:path h="1493246" w="1354782">
                <a:moveTo>
                  <a:pt x="0" y="0"/>
                </a:moveTo>
                <a:lnTo>
                  <a:pt x="1354782" y="0"/>
                </a:lnTo>
                <a:lnTo>
                  <a:pt x="1354782" y="1493246"/>
                </a:lnTo>
                <a:lnTo>
                  <a:pt x="0" y="149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3236378" y="3603473"/>
            <a:ext cx="1354782" cy="1493246"/>
          </a:xfrm>
          <a:custGeom>
            <a:avLst/>
            <a:gdLst/>
            <a:ahLst/>
            <a:cxnLst/>
            <a:rect r="r" b="b" t="t" l="l"/>
            <a:pathLst>
              <a:path h="1493246" w="1354782">
                <a:moveTo>
                  <a:pt x="0" y="0"/>
                </a:moveTo>
                <a:lnTo>
                  <a:pt x="1354782" y="0"/>
                </a:lnTo>
                <a:lnTo>
                  <a:pt x="1354782" y="1493246"/>
                </a:lnTo>
                <a:lnTo>
                  <a:pt x="0" y="149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78274" y="3648718"/>
            <a:ext cx="1662074" cy="1202737"/>
          </a:xfrm>
          <a:custGeom>
            <a:avLst/>
            <a:gdLst/>
            <a:ahLst/>
            <a:cxnLst/>
            <a:rect r="r" b="b" t="t" l="l"/>
            <a:pathLst>
              <a:path h="1202737" w="1662074">
                <a:moveTo>
                  <a:pt x="0" y="0"/>
                </a:moveTo>
                <a:lnTo>
                  <a:pt x="1662074" y="0"/>
                </a:lnTo>
                <a:lnTo>
                  <a:pt x="1662074" y="1202737"/>
                </a:lnTo>
                <a:lnTo>
                  <a:pt x="0" y="1202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79523" y="1937540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Decision Tree results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4630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Underexposed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37479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53801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Correclty exposed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78274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4168" y="531103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Overexposed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64364" y="6042350"/>
            <a:ext cx="1842045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0267" y="1673977"/>
            <a:ext cx="3889492" cy="97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Statistics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31729" y="359634"/>
            <a:ext cx="8824541" cy="12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5"/>
              </a:lnSpc>
              <a:spcBef>
                <a:spcPct val="0"/>
              </a:spcBef>
            </a:pPr>
            <a:r>
              <a:rPr lang="en-US" sz="713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3rd section: Bonus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608" y="2123116"/>
            <a:ext cx="15502785" cy="629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NIQE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Metric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No-Reference Image Quality Metric evaluates perceptual quality based on natural scene statistics.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Lower NIQ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score indicates better perceptual quality by measuring image naturalness.</a:t>
            </a:r>
          </a:p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ethodology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Applied NIQE to original and gamma-corrected images.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Assess improvement in per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ceptu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quality post-correction.</a:t>
            </a:r>
          </a:p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 images with lower NIQE scores after gamma correction.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</a:t>
            </a:r>
            <a:r>
              <a:rPr lang="en-US" sz="3221" spc="-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culate percentage of images showing enhanced perceptual quality.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69986"/>
            <a:ext cx="15717458" cy="120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57"/>
              </a:lnSpc>
              <a:spcBef>
                <a:spcPct val="0"/>
              </a:spcBef>
            </a:pPr>
            <a:r>
              <a:rPr lang="en-US" sz="704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Entropy - Kurtosis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5679" y="3263377"/>
            <a:ext cx="14116642" cy="329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35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Entropy: randomness or unpredictability in the image data</a:t>
            </a:r>
          </a:p>
          <a:p>
            <a:pPr algn="ctr">
              <a:lnSpc>
                <a:spcPts val="3302"/>
              </a:lnSpc>
            </a:pPr>
            <a:r>
              <a:rPr lang="en-US" sz="235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Kurtosis: "tailedness" on the distribution, for presence of outliers or extreme deviations from the mean.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</a:pPr>
            <a:r>
              <a:rPr lang="en-US" sz="235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 from correctly exposed images the average entropy and kurtosis.</a:t>
            </a:r>
          </a:p>
          <a:p>
            <a:pPr algn="ctr">
              <a:lnSpc>
                <a:spcPts val="3302"/>
              </a:lnSpc>
            </a:pPr>
          </a:p>
          <a:p>
            <a:pPr algn="ctr">
              <a:lnSpc>
                <a:spcPts val="3302"/>
              </a:lnSpc>
              <a:spcBef>
                <a:spcPct val="0"/>
              </a:spcBef>
            </a:pPr>
            <a:r>
              <a:rPr lang="en-US" sz="235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Then loop thought each image in the dataset and compute entropy and kurtosis before and after the gamma correction.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38797" y="1878200"/>
            <a:ext cx="9926021" cy="3657574"/>
          </a:xfrm>
          <a:custGeom>
            <a:avLst/>
            <a:gdLst/>
            <a:ahLst/>
            <a:cxnLst/>
            <a:rect r="r" b="b" t="t" l="l"/>
            <a:pathLst>
              <a:path h="3657574" w="9926021">
                <a:moveTo>
                  <a:pt x="0" y="0"/>
                </a:moveTo>
                <a:lnTo>
                  <a:pt x="9926021" y="0"/>
                </a:lnTo>
                <a:lnTo>
                  <a:pt x="9926021" y="3657574"/>
                </a:lnTo>
                <a:lnTo>
                  <a:pt x="0" y="3657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10040" y="5966653"/>
            <a:ext cx="9954778" cy="3923696"/>
          </a:xfrm>
          <a:custGeom>
            <a:avLst/>
            <a:gdLst/>
            <a:ahLst/>
            <a:cxnLst/>
            <a:rect r="r" b="b" t="t" l="l"/>
            <a:pathLst>
              <a:path h="3923696" w="9954778">
                <a:moveTo>
                  <a:pt x="0" y="0"/>
                </a:moveTo>
                <a:lnTo>
                  <a:pt x="9954778" y="0"/>
                </a:lnTo>
                <a:lnTo>
                  <a:pt x="9954778" y="3923696"/>
                </a:lnTo>
                <a:lnTo>
                  <a:pt x="0" y="3923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9986"/>
            <a:ext cx="15717458" cy="120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57"/>
              </a:lnSpc>
              <a:spcBef>
                <a:spcPct val="0"/>
              </a:spcBef>
            </a:pPr>
            <a:r>
              <a:rPr lang="en-US" sz="704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Entropy - Kurtosis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249475" y="1639790"/>
            <a:ext cx="8009825" cy="7007420"/>
          </a:xfrm>
          <a:custGeom>
            <a:avLst/>
            <a:gdLst/>
            <a:ahLst/>
            <a:cxnLst/>
            <a:rect r="r" b="b" t="t" l="l"/>
            <a:pathLst>
              <a:path h="7007420" w="8009825">
                <a:moveTo>
                  <a:pt x="0" y="0"/>
                </a:moveTo>
                <a:lnTo>
                  <a:pt x="8009825" y="0"/>
                </a:lnTo>
                <a:lnTo>
                  <a:pt x="8009825" y="7007420"/>
                </a:lnTo>
                <a:lnTo>
                  <a:pt x="0" y="7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6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70937" y="3724590"/>
            <a:ext cx="6639306" cy="111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1"/>
              </a:lnSpc>
              <a:spcBef>
                <a:spcPct val="0"/>
              </a:spcBef>
            </a:pPr>
            <a:r>
              <a:rPr lang="en-US" sz="64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Example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0937" y="4754804"/>
            <a:ext cx="6299886" cy="149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3"/>
              </a:lnSpc>
              <a:spcBef>
                <a:spcPct val="0"/>
              </a:spcBef>
            </a:pPr>
            <a:r>
              <a:rPr lang="en-US" sz="2830" spc="-5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img39.jpg before and after the gamma correction with the histogram (Y).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16681139" cy="7546156"/>
            <a:chOff x="0" y="0"/>
            <a:chExt cx="4671090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1090" cy="2113092"/>
            </a:xfrm>
            <a:custGeom>
              <a:avLst/>
              <a:gdLst/>
              <a:ahLst/>
              <a:cxnLst/>
              <a:rect r="r" b="b" t="t" l="l"/>
              <a:pathLst>
                <a:path h="2113092" w="4671090">
                  <a:moveTo>
                    <a:pt x="0" y="0"/>
                  </a:moveTo>
                  <a:lnTo>
                    <a:pt x="4671090" y="0"/>
                  </a:lnTo>
                  <a:lnTo>
                    <a:pt x="4671090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71090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9309"/>
            <a:ext cx="16681139" cy="428991"/>
            <a:chOff x="0" y="0"/>
            <a:chExt cx="4671090" cy="120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1090" cy="120127"/>
            </a:xfrm>
            <a:custGeom>
              <a:avLst/>
              <a:gdLst/>
              <a:ahLst/>
              <a:cxnLst/>
              <a:rect r="r" b="b" t="t" l="l"/>
              <a:pathLst>
                <a:path h="120127" w="4671090">
                  <a:moveTo>
                    <a:pt x="0" y="0"/>
                  </a:moveTo>
                  <a:lnTo>
                    <a:pt x="4671090" y="0"/>
                  </a:lnTo>
                  <a:lnTo>
                    <a:pt x="4671090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1090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13019" y="3898744"/>
            <a:ext cx="9312501" cy="154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54"/>
              </a:lnSpc>
              <a:spcBef>
                <a:spcPct val="0"/>
              </a:spcBef>
            </a:pPr>
            <a:r>
              <a:rPr lang="en-US" sz="903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3019" y="5334104"/>
            <a:ext cx="9312501" cy="70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9"/>
              </a:lnSpc>
              <a:spcBef>
                <a:spcPct val="0"/>
              </a:spcBef>
            </a:pPr>
            <a:r>
              <a:rPr lang="en-US" sz="3970" spc="-7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315404"/>
            <a:ext cx="1222795" cy="10917809"/>
            <a:chOff x="0" y="0"/>
            <a:chExt cx="322053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053" cy="2875472"/>
            </a:xfrm>
            <a:custGeom>
              <a:avLst/>
              <a:gdLst/>
              <a:ahLst/>
              <a:cxnLst/>
              <a:rect r="r" b="b" t="t" l="l"/>
              <a:pathLst>
                <a:path h="2875472" w="322053">
                  <a:moveTo>
                    <a:pt x="0" y="0"/>
                  </a:moveTo>
                  <a:lnTo>
                    <a:pt x="322053" y="0"/>
                  </a:lnTo>
                  <a:lnTo>
                    <a:pt x="322053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2053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59590" y="5817877"/>
            <a:ext cx="2235537" cy="3974288"/>
          </a:xfrm>
          <a:custGeom>
            <a:avLst/>
            <a:gdLst/>
            <a:ahLst/>
            <a:cxnLst/>
            <a:rect r="r" b="b" t="t" l="l"/>
            <a:pathLst>
              <a:path h="3974288" w="2235537">
                <a:moveTo>
                  <a:pt x="0" y="0"/>
                </a:moveTo>
                <a:lnTo>
                  <a:pt x="2235537" y="0"/>
                </a:lnTo>
                <a:lnTo>
                  <a:pt x="2235537" y="3974288"/>
                </a:lnTo>
                <a:lnTo>
                  <a:pt x="0" y="3974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28486" y="5817877"/>
            <a:ext cx="2235537" cy="3974288"/>
          </a:xfrm>
          <a:custGeom>
            <a:avLst/>
            <a:gdLst/>
            <a:ahLst/>
            <a:cxnLst/>
            <a:rect r="r" b="b" t="t" l="l"/>
            <a:pathLst>
              <a:path h="3974288" w="2235537">
                <a:moveTo>
                  <a:pt x="0" y="0"/>
                </a:moveTo>
                <a:lnTo>
                  <a:pt x="2235537" y="0"/>
                </a:lnTo>
                <a:lnTo>
                  <a:pt x="2235537" y="3974288"/>
                </a:lnTo>
                <a:lnTo>
                  <a:pt x="0" y="397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92873" y="5817877"/>
            <a:ext cx="2235537" cy="3974288"/>
          </a:xfrm>
          <a:custGeom>
            <a:avLst/>
            <a:gdLst/>
            <a:ahLst/>
            <a:cxnLst/>
            <a:rect r="r" b="b" t="t" l="l"/>
            <a:pathLst>
              <a:path h="3974288" w="2235537">
                <a:moveTo>
                  <a:pt x="0" y="0"/>
                </a:moveTo>
                <a:lnTo>
                  <a:pt x="2235537" y="0"/>
                </a:lnTo>
                <a:lnTo>
                  <a:pt x="2235537" y="3974288"/>
                </a:lnTo>
                <a:lnTo>
                  <a:pt x="0" y="3974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68351" y="295080"/>
            <a:ext cx="7955808" cy="1324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  <a:spcBef>
                <a:spcPct val="0"/>
              </a:spcBef>
            </a:pPr>
            <a:r>
              <a:rPr lang="en-US" sz="7873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2643" y="2018017"/>
            <a:ext cx="7002715" cy="3296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2"/>
              </a:lnSpc>
            </a:pPr>
            <a:r>
              <a:rPr lang="en-US" sz="3716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  <a:p>
            <a:pPr algn="l" marL="802291" indent="-401146" lvl="1">
              <a:lnSpc>
                <a:spcPts val="5202"/>
              </a:lnSpc>
              <a:buFont typeface="Arial"/>
              <a:buChar char="•"/>
            </a:pPr>
            <a:r>
              <a:rPr lang="en-US" sz="3716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115 images</a:t>
            </a:r>
          </a:p>
          <a:p>
            <a:pPr algn="l" marL="1604583" indent="-534861" lvl="2">
              <a:lnSpc>
                <a:spcPts val="5202"/>
              </a:lnSpc>
              <a:buFont typeface="Arial"/>
              <a:buChar char="⚬"/>
            </a:pPr>
            <a:r>
              <a:rPr lang="en-US" sz="3716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39 underexposed</a:t>
            </a:r>
          </a:p>
          <a:p>
            <a:pPr algn="l" marL="1604583" indent="-534861" lvl="2">
              <a:lnSpc>
                <a:spcPts val="5202"/>
              </a:lnSpc>
              <a:buFont typeface="Arial"/>
              <a:buChar char="⚬"/>
            </a:pPr>
            <a:r>
              <a:rPr lang="en-US" sz="3716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42 correctly exposed</a:t>
            </a:r>
          </a:p>
          <a:p>
            <a:pPr algn="l" marL="1604583" indent="-534861" lvl="2">
              <a:lnSpc>
                <a:spcPts val="5202"/>
              </a:lnSpc>
              <a:spcBef>
                <a:spcPct val="0"/>
              </a:spcBef>
              <a:buFont typeface="Arial"/>
              <a:buChar char="⚬"/>
            </a:pPr>
            <a:r>
              <a:rPr lang="en-US" sz="3716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34 overexposed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44245"/>
            <a:ext cx="15717458" cy="120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57"/>
              </a:lnSpc>
              <a:spcBef>
                <a:spcPct val="0"/>
              </a:spcBef>
            </a:pPr>
            <a:r>
              <a:rPr lang="en-US" sz="704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1st section: Image Classification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6222" y="3162134"/>
            <a:ext cx="14055557" cy="515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Classify images into three exposure categories: overexposed, underexposed, and correctly exposed.</a:t>
            </a:r>
          </a:p>
          <a:p>
            <a:pPr algn="l">
              <a:lnSpc>
                <a:spcPts val="4509"/>
              </a:lnSpc>
            </a:pPr>
          </a:p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Convert images to YCbCr color space to isolate luminance (Y) component.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Create and normalize Y channel histogram.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Extract features: meanY, varY, skewY, minBinCount, maxBinCount.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8921" y="2251273"/>
            <a:ext cx="16790159" cy="572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Train-Test Split: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Divide data into 80% training and 20% testing sets.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Shuffle to remove bias and ensure representative samples in both sets.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Ensure each category is proportionally represented in training and testing data.</a:t>
            </a:r>
          </a:p>
          <a:p>
            <a:pPr algn="l">
              <a:lnSpc>
                <a:spcPts val="4509"/>
              </a:lnSpc>
            </a:pPr>
          </a:p>
          <a:p>
            <a:pPr algn="l">
              <a:lnSpc>
                <a:spcPts val="4509"/>
              </a:lnSpc>
            </a:pPr>
          </a:p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Scaling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Tried with both feature scaling and without. We had better results without feature scaling.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Scale only minBinCount and maxBinCount (which had higher magnitude).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35012" y="331741"/>
            <a:ext cx="6280377" cy="4710283"/>
          </a:xfrm>
          <a:custGeom>
            <a:avLst/>
            <a:gdLst/>
            <a:ahLst/>
            <a:cxnLst/>
            <a:rect r="r" b="b" t="t" l="l"/>
            <a:pathLst>
              <a:path h="4710283" w="6280377">
                <a:moveTo>
                  <a:pt x="0" y="0"/>
                </a:moveTo>
                <a:lnTo>
                  <a:pt x="6280378" y="0"/>
                </a:lnTo>
                <a:lnTo>
                  <a:pt x="6280378" y="4710283"/>
                </a:lnTo>
                <a:lnTo>
                  <a:pt x="0" y="47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5012" y="5244976"/>
            <a:ext cx="6280377" cy="4710283"/>
          </a:xfrm>
          <a:custGeom>
            <a:avLst/>
            <a:gdLst/>
            <a:ahLst/>
            <a:cxnLst/>
            <a:rect r="r" b="b" t="t" l="l"/>
            <a:pathLst>
              <a:path h="4710283" w="6280377">
                <a:moveTo>
                  <a:pt x="0" y="0"/>
                </a:moveTo>
                <a:lnTo>
                  <a:pt x="6280378" y="0"/>
                </a:lnTo>
                <a:lnTo>
                  <a:pt x="6280378" y="4710283"/>
                </a:lnTo>
                <a:lnTo>
                  <a:pt x="0" y="4710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2929" y="933450"/>
            <a:ext cx="10068495" cy="858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K-Nearest Neighbors (KNN):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Search for optimal k from 1 to 20 using cross-validation.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lbow plot identifies best k based on minimum error rate.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Cross-Validation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Implement 10-fold cross-validation on training data.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Ev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aluate each fold's performance to select best model.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erformance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Train Accuracy KNN: 84.62%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Test Accuracy KNN: 79.17%</a:t>
            </a:r>
          </a:p>
          <a:p>
            <a:pPr algn="l">
              <a:lnSpc>
                <a:spcPts val="450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93762" y="426923"/>
            <a:ext cx="6065538" cy="4549154"/>
          </a:xfrm>
          <a:custGeom>
            <a:avLst/>
            <a:gdLst/>
            <a:ahLst/>
            <a:cxnLst/>
            <a:rect r="r" b="b" t="t" l="l"/>
            <a:pathLst>
              <a:path h="4549154" w="6065538">
                <a:moveTo>
                  <a:pt x="0" y="0"/>
                </a:moveTo>
                <a:lnTo>
                  <a:pt x="6065538" y="0"/>
                </a:lnTo>
                <a:lnTo>
                  <a:pt x="6065538" y="4549153"/>
                </a:lnTo>
                <a:lnTo>
                  <a:pt x="0" y="4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3762" y="5310924"/>
            <a:ext cx="6065538" cy="4549154"/>
          </a:xfrm>
          <a:custGeom>
            <a:avLst/>
            <a:gdLst/>
            <a:ahLst/>
            <a:cxnLst/>
            <a:rect r="r" b="b" t="t" l="l"/>
            <a:pathLst>
              <a:path h="4549154" w="6065538">
                <a:moveTo>
                  <a:pt x="0" y="0"/>
                </a:moveTo>
                <a:lnTo>
                  <a:pt x="6065538" y="0"/>
                </a:lnTo>
                <a:lnTo>
                  <a:pt x="6065538" y="4549153"/>
                </a:lnTo>
                <a:lnTo>
                  <a:pt x="0" y="4549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12045"/>
            <a:ext cx="10141365" cy="572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Tree: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Selection: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Det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ermine best Decision Tree model via cross-validation.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sess accuracy and plot confusion matrices.</a:t>
            </a:r>
          </a:p>
          <a:p>
            <a:pPr algn="l" marL="695455" indent="-347727" lvl="1">
              <a:lnSpc>
                <a:spcPts val="4509"/>
              </a:lnSpc>
              <a:buFont typeface="Arial"/>
              <a:buChar char="•"/>
            </a:pP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sz="3221" spc="-64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erformance: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Train Accuracy Decision Tree: 94.51%</a:t>
            </a:r>
          </a:p>
          <a:p>
            <a:pPr algn="l" marL="1390910" indent="-463637" lvl="2">
              <a:lnSpc>
                <a:spcPts val="4509"/>
              </a:lnSpc>
              <a:buFont typeface="Arial"/>
              <a:buChar char="⚬"/>
            </a:pPr>
            <a:r>
              <a:rPr lang="en-US" sz="3221" spc="-6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Test Accuracy Decision Tree: 79.17%</a:t>
            </a:r>
          </a:p>
          <a:p>
            <a:pPr algn="l">
              <a:lnSpc>
                <a:spcPts val="450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96628" y="2431479"/>
            <a:ext cx="10094743" cy="2712021"/>
          </a:xfrm>
          <a:custGeom>
            <a:avLst/>
            <a:gdLst/>
            <a:ahLst/>
            <a:cxnLst/>
            <a:rect r="r" b="b" t="t" l="l"/>
            <a:pathLst>
              <a:path h="2712021" w="10094743">
                <a:moveTo>
                  <a:pt x="0" y="0"/>
                </a:moveTo>
                <a:lnTo>
                  <a:pt x="10094744" y="0"/>
                </a:lnTo>
                <a:lnTo>
                  <a:pt x="10094744" y="2712021"/>
                </a:lnTo>
                <a:lnTo>
                  <a:pt x="0" y="2712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69986"/>
            <a:ext cx="15717458" cy="120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57"/>
              </a:lnSpc>
              <a:spcBef>
                <a:spcPct val="0"/>
              </a:spcBef>
            </a:pPr>
            <a:r>
              <a:rPr lang="en-US" sz="704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2nd section: Gamma Correction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9235" y="5867400"/>
            <a:ext cx="12649530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Gamma values &lt; 1 brighten the image, while gamma values &gt; 1 darken the image.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 mean, variance, skew, minBinCount and maxBinCount of the correctly exposed images. Use them as targets.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fmincon to find the gamma value that minimizes the computed error.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Save the gamma/corrected images in a new folder.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6991" t="0" r="-51413" b="-721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4276823"/>
            <a:ext cx="8414772" cy="247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Unde</a:t>
            </a:r>
            <a:r>
              <a:rPr lang="en-US" sz="2030" spc="-40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rexposed images 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have a range allowing brightening, and so the gamma search space was between 0.1 and 1.</a:t>
            </a:r>
          </a:p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Correctly exposed images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have a tighter range around 1, for minor adjustment.</a:t>
            </a:r>
          </a:p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Overexposed images 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have a range allowing darkening, and so the gamma search space was greater than 1.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3428335"/>
            <a:ext cx="6503912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Gamma search space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0121" y="7748518"/>
            <a:ext cx="2816515" cy="809068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0997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0" y="0"/>
                </a:lnTo>
                <a:lnTo>
                  <a:pt x="2819090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92962" y="7748518"/>
            <a:ext cx="2816515" cy="809068"/>
            <a:chOff x="0" y="0"/>
            <a:chExt cx="922973" cy="265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92962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1" y="0"/>
                </a:lnTo>
                <a:lnTo>
                  <a:pt x="2819091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254928" y="7748518"/>
            <a:ext cx="2816515" cy="809068"/>
            <a:chOff x="0" y="0"/>
            <a:chExt cx="922973" cy="265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54928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0" y="0"/>
                </a:lnTo>
                <a:lnTo>
                  <a:pt x="2819090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16893" y="7748518"/>
            <a:ext cx="2816515" cy="809068"/>
            <a:chOff x="0" y="0"/>
            <a:chExt cx="922973" cy="265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214318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0" y="0"/>
                </a:lnTo>
                <a:lnTo>
                  <a:pt x="2819090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78859" y="7748518"/>
            <a:ext cx="2816515" cy="809068"/>
            <a:chOff x="0" y="0"/>
            <a:chExt cx="922973" cy="265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178859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0" y="0"/>
                </a:lnTo>
                <a:lnTo>
                  <a:pt x="2819090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141364" y="7748518"/>
            <a:ext cx="2816515" cy="809068"/>
            <a:chOff x="0" y="0"/>
            <a:chExt cx="922973" cy="2651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138249" y="2736802"/>
            <a:ext cx="2819090" cy="5011716"/>
          </a:xfrm>
          <a:custGeom>
            <a:avLst/>
            <a:gdLst/>
            <a:ahLst/>
            <a:cxnLst/>
            <a:rect r="r" b="b" t="t" l="l"/>
            <a:pathLst>
              <a:path h="5011716" w="2819090">
                <a:moveTo>
                  <a:pt x="0" y="0"/>
                </a:moveTo>
                <a:lnTo>
                  <a:pt x="2819090" y="0"/>
                </a:lnTo>
                <a:lnTo>
                  <a:pt x="2819090" y="5011716"/>
                </a:lnTo>
                <a:lnTo>
                  <a:pt x="0" y="5011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465736" y="1441404"/>
            <a:ext cx="10288398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 of the gamma correction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9811" y="7973442"/>
            <a:ext cx="2257135" cy="31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Undexposed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72653" y="7818798"/>
            <a:ext cx="2257135" cy="6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Gamma</a:t>
            </a:r>
          </a:p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34618" y="7973442"/>
            <a:ext cx="2257135" cy="31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Normal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96583" y="7818798"/>
            <a:ext cx="2257135" cy="6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Gamma</a:t>
            </a:r>
          </a:p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6645" y="7973442"/>
            <a:ext cx="2257135" cy="31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Overexposed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421055" y="7818798"/>
            <a:ext cx="2257135" cy="6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Gamma</a:t>
            </a:r>
          </a:p>
          <a:p>
            <a:pPr algn="ctr">
              <a:lnSpc>
                <a:spcPts val="2497"/>
              </a:lnSpc>
            </a:pPr>
            <a:r>
              <a:rPr lang="en-US" sz="1784" spc="33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corrected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DAGJ_cnCHIA</dc:identifier>
  <dcterms:modified xsi:type="dcterms:W3CDTF">2011-08-01T06:04:30Z</dcterms:modified>
  <cp:revision>1</cp:revision>
  <dc:title>presentation</dc:title>
</cp:coreProperties>
</file>